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80" r:id="rId5"/>
    <p:sldId id="260" r:id="rId6"/>
    <p:sldId id="282" r:id="rId7"/>
    <p:sldId id="283" r:id="rId8"/>
    <p:sldId id="261" r:id="rId9"/>
    <p:sldId id="262" r:id="rId10"/>
    <p:sldId id="263" r:id="rId11"/>
    <p:sldId id="264" r:id="rId12"/>
    <p:sldId id="265" r:id="rId13"/>
    <p:sldId id="266" r:id="rId14"/>
    <p:sldId id="284" r:id="rId15"/>
    <p:sldId id="267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5072E8-780B-AD85-D45C-B499766E47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A3E8B-935C-1A90-A48B-4979DE954F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10/16/2022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F1723-C124-7A28-0B8A-84378A8DFE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E7150-0E75-99B0-8EA7-D62C8B2273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C3B799D-C6EA-4FE2-9D30-A9E82638760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91731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10/16/2022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5112300-4EED-48DE-9708-1D37967EE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9486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181600"/>
            <a:ext cx="8305800" cy="53181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867400"/>
            <a:ext cx="8305800" cy="519113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400800"/>
            <a:ext cx="1676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400800"/>
            <a:ext cx="4343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400800"/>
            <a:ext cx="1676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A7907-4D02-4282-8F8A-2832909CE570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4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8C919-5BCB-4BDA-B81D-5F3ACD7F23A0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1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7650" y="304800"/>
            <a:ext cx="2046288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9880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CEF3D-52CC-4163-9BCF-9E6A67CD12CF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6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2D59-E258-4380-BEBD-EE1F4E32075C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8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150E1-2DF1-402C-8BC2-6A8F2BE114AE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8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588AD-729D-4D6A-AD41-E26F72C67548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3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9797A-E2BF-4E24-9EF7-FFD10CAEE5A0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84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A6B2-C6A5-4F3C-98DC-3AFC34E8FFE5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1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9E42-736C-4220-99C8-E4080A18661B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8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40A03-E96B-4325-8B02-E31F71AF2EFE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1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11824-33D0-422E-8201-8A3007DDE49A}" type="slidenum">
              <a:rPr lang="en-US" smtClean="0">
                <a:solidFill>
                  <a:srgbClr val="0099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60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1867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153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9999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0D82247-DBB5-4FE1-A833-15BAC0775076}" type="slidenum">
              <a:rPr lang="en-US" smtClean="0">
                <a:solidFill>
                  <a:srgbClr val="00999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48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7562" y="5365617"/>
            <a:ext cx="8305800" cy="546368"/>
          </a:xfrm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“Set thy house in order …”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6989" y="6110287"/>
            <a:ext cx="8305800" cy="519113"/>
          </a:xfr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 Kings 20:1-6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F138A-81E7-4A79-B6EF-8A78A977FCF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479C69-CDEE-ADA0-411A-438BD13355F2}"/>
              </a:ext>
            </a:extLst>
          </p:cNvPr>
          <p:cNvSpPr txBox="1"/>
          <p:nvPr/>
        </p:nvSpPr>
        <p:spPr>
          <a:xfrm>
            <a:off x="2460404" y="4483240"/>
            <a:ext cx="4248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C0C0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Preparing To Die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24000"/>
            <a:ext cx="8610600" cy="4647426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effectLst/>
              </a:rPr>
              <a:t>Verse 3, He</a:t>
            </a:r>
            <a:r>
              <a:rPr lang="en-US" dirty="0">
                <a:effectLst/>
              </a:rPr>
              <a:t> </a:t>
            </a:r>
            <a:r>
              <a:rPr lang="en-US" dirty="0">
                <a:solidFill>
                  <a:srgbClr val="FF0000"/>
                </a:solidFill>
                <a:effectLst/>
              </a:rPr>
              <a:t>“</a:t>
            </a:r>
            <a:r>
              <a:rPr lang="en-US" b="1" i="1" dirty="0">
                <a:solidFill>
                  <a:srgbClr val="FF0000"/>
                </a:solidFill>
                <a:effectLst/>
              </a:rPr>
              <a:t>wept sore</a:t>
            </a:r>
            <a:r>
              <a:rPr lang="en-US" dirty="0">
                <a:solidFill>
                  <a:srgbClr val="FF0000"/>
                </a:solidFill>
                <a:effectLst/>
              </a:rPr>
              <a:t>,</a:t>
            </a:r>
            <a:r>
              <a:rPr lang="en-US" i="1" dirty="0">
                <a:solidFill>
                  <a:srgbClr val="FF0000"/>
                </a:solidFill>
                <a:effectLst/>
              </a:rPr>
              <a:t>”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>
                <a:effectLst/>
              </a:rPr>
              <a:t>or</a:t>
            </a:r>
            <a:r>
              <a:rPr lang="en-US" dirty="0">
                <a:effectLst/>
              </a:rPr>
              <a:t> </a:t>
            </a:r>
            <a:r>
              <a:rPr lang="en-US" i="1" dirty="0">
                <a:solidFill>
                  <a:srgbClr val="FF0000"/>
                </a:solidFill>
                <a:effectLst/>
              </a:rPr>
              <a:t>“</a:t>
            </a:r>
            <a:r>
              <a:rPr lang="en-US" b="1" i="1" dirty="0">
                <a:solidFill>
                  <a:srgbClr val="FF0000"/>
                </a:solidFill>
                <a:effectLst/>
              </a:rPr>
              <a:t>bitterly</a:t>
            </a:r>
            <a:r>
              <a:rPr lang="en-US" i="1" dirty="0">
                <a:solidFill>
                  <a:srgbClr val="FF0000"/>
                </a:solidFill>
                <a:effectLst/>
              </a:rPr>
              <a:t>,”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>
                <a:effectLst/>
              </a:rPr>
              <a:t>NKJV. Isaiah 38:3.</a:t>
            </a:r>
          </a:p>
          <a:p>
            <a:pPr eaLnBrk="1" hangingPunct="1"/>
            <a:r>
              <a:rPr lang="en-US" b="1" dirty="0">
                <a:effectLst/>
              </a:rPr>
              <a:t>He did not manifest the same spirit as did Paul. cf. Philippians 1:21, 23</a:t>
            </a:r>
          </a:p>
          <a:p>
            <a:pPr eaLnBrk="1" hangingPunct="1"/>
            <a:r>
              <a:rPr lang="en-US" b="1" u="sng" dirty="0">
                <a:effectLst/>
              </a:rPr>
              <a:t>A factor to remember</a:t>
            </a:r>
            <a:r>
              <a:rPr lang="en-US" b="1" dirty="0">
                <a:effectLst/>
              </a:rPr>
              <a:t>:</a:t>
            </a:r>
          </a:p>
          <a:p>
            <a:pPr lvl="1" eaLnBrk="1" hangingPunct="1"/>
            <a:r>
              <a:rPr lang="en-US" b="1" dirty="0">
                <a:effectLst/>
              </a:rPr>
              <a:t>He was </a:t>
            </a:r>
            <a:r>
              <a:rPr lang="en-US" b="1" u="sng" dirty="0">
                <a:effectLst/>
              </a:rPr>
              <a:t>only 39 years old</a:t>
            </a:r>
            <a:r>
              <a:rPr lang="en-US" b="1" dirty="0">
                <a:effectLst/>
              </a:rPr>
              <a:t> (2 Kings 18:2; 20:6).</a:t>
            </a:r>
          </a:p>
          <a:p>
            <a:pPr lvl="1" eaLnBrk="1" hangingPunct="1"/>
            <a:r>
              <a:rPr lang="en-US" b="1" dirty="0">
                <a:effectLst/>
              </a:rPr>
              <a:t>He had no heirs to the throne. Manasseh, his son and successor, was born three years </a:t>
            </a:r>
            <a:r>
              <a:rPr lang="en-US" b="1" dirty="0">
                <a:solidFill>
                  <a:srgbClr val="FF0000"/>
                </a:solidFill>
                <a:effectLst/>
              </a:rPr>
              <a:t>after </a:t>
            </a:r>
            <a:r>
              <a:rPr lang="en-US" b="1" dirty="0">
                <a:effectLst/>
              </a:rPr>
              <a:t>his recovery. 2 Kings 21:1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FE97F9-9A80-69C1-FB3A-BEBD5BB9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9" y="552416"/>
            <a:ext cx="9078011" cy="571567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sz="3800" b="1" dirty="0">
                <a:solidFill>
                  <a:schemeClr val="tx1"/>
                </a:solidFill>
                <a:effectLst/>
              </a:rPr>
              <a:t>Examine The Text, 2 Kings 20:1-6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23832" y="121818"/>
            <a:ext cx="7315200" cy="1432765"/>
          </a:xfr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3600" b="1" u="sng" dirty="0">
                <a:solidFill>
                  <a:schemeClr val="tx1"/>
                </a:solidFill>
                <a:effectLst/>
              </a:rPr>
              <a:t>God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US" sz="3600" b="1" dirty="0">
                <a:solidFill>
                  <a:srgbClr val="FF0000"/>
                </a:solidFill>
                <a:effectLst/>
              </a:rPr>
              <a:t>Immediately Answered</a:t>
            </a:r>
            <a:br>
              <a:rPr lang="en-US" sz="3600" b="1" dirty="0">
                <a:solidFill>
                  <a:srgbClr val="FF0000"/>
                </a:solidFill>
                <a:effectLst/>
              </a:rPr>
            </a:br>
            <a:r>
              <a:rPr lang="en-US" sz="3600" b="1" dirty="0">
                <a:solidFill>
                  <a:schemeClr val="tx1"/>
                </a:solidFill>
                <a:effectLst/>
              </a:rPr>
              <a:t>His Prayer</a:t>
            </a:r>
            <a:br>
              <a:rPr lang="en-US" sz="3600" b="1" dirty="0">
                <a:solidFill>
                  <a:schemeClr val="tx1"/>
                </a:solidFill>
                <a:effectLst/>
              </a:rPr>
            </a:br>
            <a:r>
              <a:rPr lang="en-US" sz="3600" b="1" u="sng" dirty="0">
                <a:solidFill>
                  <a:schemeClr val="tx1"/>
                </a:solidFill>
                <a:effectLst/>
              </a:rPr>
              <a:t>2 Kings 20:4-6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; Isaiah 38:4-6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22804"/>
          </a:xfrm>
        </p:spPr>
        <p:txBody>
          <a:bodyPr>
            <a:spAutoFit/>
          </a:bodyPr>
          <a:lstStyle/>
          <a:p>
            <a:pPr eaLnBrk="1" hangingPunct="1"/>
            <a:r>
              <a:rPr lang="en-US" i="1" dirty="0">
                <a:effectLst/>
              </a:rPr>
              <a:t>“</a:t>
            </a:r>
            <a:r>
              <a:rPr lang="en-US" b="1" i="1" dirty="0">
                <a:effectLst/>
              </a:rPr>
              <a:t>I have </a:t>
            </a:r>
            <a:r>
              <a:rPr lang="en-US" b="1" i="1" dirty="0">
                <a:solidFill>
                  <a:srgbClr val="FF0000"/>
                </a:solidFill>
                <a:effectLst/>
              </a:rPr>
              <a:t>heard</a:t>
            </a:r>
            <a:r>
              <a:rPr lang="en-US" b="1" i="1" dirty="0">
                <a:effectLst/>
              </a:rPr>
              <a:t> thy prayer</a:t>
            </a:r>
            <a:r>
              <a:rPr lang="en-US" i="1" dirty="0">
                <a:effectLst/>
              </a:rPr>
              <a:t>,” </a:t>
            </a:r>
            <a:r>
              <a:rPr lang="en-US" b="1" dirty="0">
                <a:effectLst/>
              </a:rPr>
              <a:t>20:5</a:t>
            </a:r>
          </a:p>
          <a:p>
            <a:pPr eaLnBrk="1" hangingPunct="1"/>
            <a:r>
              <a:rPr lang="en-US" i="1" dirty="0">
                <a:effectLst/>
              </a:rPr>
              <a:t>“</a:t>
            </a:r>
            <a:r>
              <a:rPr lang="en-US" b="1" i="1" dirty="0">
                <a:effectLst/>
              </a:rPr>
              <a:t>I have </a:t>
            </a:r>
            <a:r>
              <a:rPr lang="en-US" b="1" i="1" dirty="0">
                <a:solidFill>
                  <a:srgbClr val="FF0000"/>
                </a:solidFill>
                <a:effectLst/>
              </a:rPr>
              <a:t>seen</a:t>
            </a:r>
            <a:r>
              <a:rPr lang="en-US" b="1" i="1" dirty="0">
                <a:effectLst/>
              </a:rPr>
              <a:t> thy tears</a:t>
            </a:r>
            <a:r>
              <a:rPr lang="en-US" i="1" dirty="0">
                <a:effectLst/>
              </a:rPr>
              <a:t>,” </a:t>
            </a:r>
            <a:r>
              <a:rPr lang="en-US" b="1" dirty="0">
                <a:effectLst/>
              </a:rPr>
              <a:t>20:5</a:t>
            </a:r>
          </a:p>
          <a:p>
            <a:pPr eaLnBrk="1" hangingPunct="1"/>
            <a:r>
              <a:rPr lang="en-US" i="1" dirty="0">
                <a:effectLst/>
              </a:rPr>
              <a:t>“</a:t>
            </a:r>
            <a:r>
              <a:rPr lang="en-US" b="1" i="1" dirty="0">
                <a:effectLst/>
              </a:rPr>
              <a:t>I will </a:t>
            </a:r>
            <a:r>
              <a:rPr lang="en-US" b="1" i="1" dirty="0">
                <a:solidFill>
                  <a:srgbClr val="FF0000"/>
                </a:solidFill>
                <a:effectLst/>
              </a:rPr>
              <a:t>heal </a:t>
            </a:r>
            <a:r>
              <a:rPr lang="en-US" b="1" i="1" dirty="0">
                <a:effectLst/>
              </a:rPr>
              <a:t>thee</a:t>
            </a:r>
            <a:r>
              <a:rPr lang="en-US" i="1" dirty="0">
                <a:effectLst/>
              </a:rPr>
              <a:t>,” </a:t>
            </a:r>
            <a:r>
              <a:rPr lang="en-US" b="1" dirty="0">
                <a:effectLst/>
              </a:rPr>
              <a:t>20:5</a:t>
            </a:r>
          </a:p>
          <a:p>
            <a:pPr eaLnBrk="1" hangingPunct="1"/>
            <a:r>
              <a:rPr lang="en-US" i="1" dirty="0">
                <a:effectLst/>
              </a:rPr>
              <a:t>“</a:t>
            </a:r>
            <a:r>
              <a:rPr lang="en-US" b="1" i="1" dirty="0">
                <a:effectLst/>
              </a:rPr>
              <a:t>I will </a:t>
            </a:r>
            <a:r>
              <a:rPr lang="en-US" b="1" i="1" dirty="0">
                <a:solidFill>
                  <a:srgbClr val="FF0000"/>
                </a:solidFill>
                <a:effectLst/>
              </a:rPr>
              <a:t>add</a:t>
            </a:r>
            <a:r>
              <a:rPr lang="en-US" b="1" i="1" dirty="0">
                <a:effectLst/>
              </a:rPr>
              <a:t> unto thy days 15 years</a:t>
            </a:r>
            <a:r>
              <a:rPr lang="en-US" i="1" dirty="0">
                <a:effectLst/>
              </a:rPr>
              <a:t>,” </a:t>
            </a:r>
            <a:r>
              <a:rPr lang="en-US" b="1" dirty="0">
                <a:effectLst/>
              </a:rPr>
              <a:t>20:5</a:t>
            </a:r>
          </a:p>
          <a:p>
            <a:pPr eaLnBrk="1" hangingPunct="1"/>
            <a:r>
              <a:rPr lang="en-US" i="1" dirty="0">
                <a:effectLst/>
              </a:rPr>
              <a:t>“</a:t>
            </a:r>
            <a:r>
              <a:rPr lang="en-US" b="1" i="1" dirty="0">
                <a:effectLst/>
              </a:rPr>
              <a:t>I will </a:t>
            </a:r>
            <a:r>
              <a:rPr lang="en-US" b="1" i="1" dirty="0">
                <a:solidFill>
                  <a:srgbClr val="FF0000"/>
                </a:solidFill>
                <a:effectLst/>
              </a:rPr>
              <a:t>deliver</a:t>
            </a:r>
            <a:r>
              <a:rPr lang="en-US" b="1" i="1" dirty="0">
                <a:solidFill>
                  <a:srgbClr val="FFFF00"/>
                </a:solidFill>
                <a:effectLst/>
              </a:rPr>
              <a:t> </a:t>
            </a:r>
            <a:r>
              <a:rPr lang="en-US" b="1" i="1" dirty="0">
                <a:effectLst/>
              </a:rPr>
              <a:t>thee and this city out of the hand of the king of Assyria</a:t>
            </a:r>
            <a:r>
              <a:rPr lang="en-US" i="1" dirty="0">
                <a:effectLst/>
              </a:rPr>
              <a:t>,”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20:6.</a:t>
            </a:r>
          </a:p>
          <a:p>
            <a:pPr eaLnBrk="1" hangingPunct="1"/>
            <a:r>
              <a:rPr lang="en-US" i="1" dirty="0">
                <a:effectLst/>
              </a:rPr>
              <a:t>“</a:t>
            </a:r>
            <a:r>
              <a:rPr lang="en-US" b="1" i="1" dirty="0">
                <a:effectLst/>
              </a:rPr>
              <a:t>I will </a:t>
            </a:r>
            <a:r>
              <a:rPr lang="en-US" b="1" i="1" dirty="0">
                <a:solidFill>
                  <a:srgbClr val="FF0000"/>
                </a:solidFill>
                <a:effectLst/>
              </a:rPr>
              <a:t>defend</a:t>
            </a:r>
            <a:r>
              <a:rPr lang="en-US" b="1" i="1" dirty="0">
                <a:effectLst/>
              </a:rPr>
              <a:t> this city for … my sake</a:t>
            </a:r>
            <a:r>
              <a:rPr lang="en-US" dirty="0">
                <a:effectLst/>
              </a:rPr>
              <a:t>.</a:t>
            </a:r>
            <a:r>
              <a:rPr lang="en-US" i="1" dirty="0">
                <a:effectLst/>
              </a:rPr>
              <a:t>”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20:6</a:t>
            </a:r>
          </a:p>
          <a:p>
            <a:pPr eaLnBrk="1" hangingPunct="1"/>
            <a:r>
              <a:rPr lang="en-US" b="1" u="sng" dirty="0">
                <a:effectLst/>
              </a:rPr>
              <a:t>Note</a:t>
            </a:r>
            <a:r>
              <a:rPr lang="en-US" b="1" dirty="0">
                <a:effectLst/>
              </a:rPr>
              <a:t>: God then gave him a</a:t>
            </a:r>
            <a:r>
              <a:rPr lang="en-US" dirty="0">
                <a:effectLst/>
              </a:rPr>
              <a:t> </a:t>
            </a:r>
            <a:r>
              <a:rPr lang="en-US" i="1" dirty="0">
                <a:solidFill>
                  <a:srgbClr val="FF0000"/>
                </a:solidFill>
                <a:effectLst/>
              </a:rPr>
              <a:t>“</a:t>
            </a:r>
            <a:r>
              <a:rPr lang="en-US" b="1" i="1" dirty="0">
                <a:solidFill>
                  <a:srgbClr val="FF0000"/>
                </a:solidFill>
                <a:effectLst/>
              </a:rPr>
              <a:t>Sign</a:t>
            </a:r>
            <a:r>
              <a:rPr lang="en-US" dirty="0">
                <a:solidFill>
                  <a:srgbClr val="FF0000"/>
                </a:solidFill>
                <a:effectLst/>
              </a:rPr>
              <a:t>.” </a:t>
            </a:r>
            <a:r>
              <a:rPr lang="en-US" b="1" dirty="0">
                <a:effectLst/>
              </a:rPr>
              <a:t>20:8-11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68359"/>
            <a:ext cx="8186738" cy="939681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b="1" u="sng" dirty="0">
                <a:solidFill>
                  <a:schemeClr val="tx1"/>
                </a:solidFill>
                <a:effectLst/>
              </a:rPr>
              <a:t>Application</a:t>
            </a:r>
            <a:r>
              <a:rPr lang="en-US" b="1" dirty="0">
                <a:solidFill>
                  <a:schemeClr val="tx1"/>
                </a:solidFill>
                <a:effectLst/>
              </a:rPr>
              <a:t> For People </a:t>
            </a:r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>
                <a:solidFill>
                  <a:schemeClr val="tx1"/>
                </a:solidFill>
                <a:effectLst/>
              </a:rPr>
              <a:t>oday</a:t>
            </a:r>
            <a:br>
              <a:rPr lang="en-US" b="1" dirty="0">
                <a:solidFill>
                  <a:schemeClr val="tx1"/>
                </a:solidFill>
                <a:effectLst/>
              </a:rPr>
            </a:br>
            <a:r>
              <a:rPr lang="en-US" b="1" dirty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  <a:effectLst/>
              </a:rPr>
              <a:t>f. Romans 15:4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95" y="1370030"/>
            <a:ext cx="8946037" cy="4647426"/>
          </a:xfr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2800" b="1" u="sng" dirty="0">
                <a:solidFill>
                  <a:srgbClr val="FF0000"/>
                </a:solidFill>
                <a:effectLst/>
              </a:rPr>
              <a:t>We, too, shall die and not live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! </a:t>
            </a:r>
            <a:r>
              <a:rPr lang="en-US" sz="2800" b="1" dirty="0"/>
              <a:t>Causes: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>
                <a:effectLst/>
              </a:rPr>
              <a:t>The body wears out. 2 Corinthians 5:1;</a:t>
            </a:r>
            <a:br>
              <a:rPr lang="en-US" sz="2400" b="1" dirty="0">
                <a:effectLst/>
              </a:rPr>
            </a:br>
            <a:r>
              <a:rPr lang="en-US" sz="2400" b="1" dirty="0">
                <a:effectLst/>
              </a:rPr>
              <a:t>Ecclesiastes 12:1-7; Psalms </a:t>
            </a:r>
            <a:r>
              <a:rPr lang="en-US" sz="2400" b="1" dirty="0"/>
              <a:t>90</a:t>
            </a:r>
            <a:endParaRPr lang="en-US" sz="2400" b="1" dirty="0">
              <a:effectLst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>
                <a:effectLst/>
              </a:rPr>
              <a:t>Disease. 2 Kings 1:2; Matthew 4:24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>
                <a:effectLst/>
              </a:rPr>
              <a:t>Murder. Genesis 4:8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>
                <a:effectLst/>
              </a:rPr>
              <a:t>Suicide. </a:t>
            </a:r>
            <a:r>
              <a:rPr lang="en-US" sz="2400" b="1" dirty="0"/>
              <a:t>1</a:t>
            </a:r>
            <a:r>
              <a:rPr lang="en-US" sz="2400" b="1" dirty="0">
                <a:effectLst/>
              </a:rPr>
              <a:t> Samuel 31:4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>
                <a:effectLst/>
              </a:rPr>
              <a:t>Accident. Luke 13:4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2800" b="1" u="sng" dirty="0">
                <a:solidFill>
                  <a:srgbClr val="FF0000"/>
                </a:solidFill>
              </a:rPr>
              <a:t>What Occurs at Death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/>
              <a:t>The spirit leaves the body. James 2:26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/>
              <a:t>Earthly ties are broken. Genesis 23:1-4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b="1" dirty="0"/>
              <a:t>The soul goes to the hadean realm to await the judgment. Luke 16:19-31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77647"/>
            <a:ext cx="8186738" cy="521105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effectLst/>
              </a:rPr>
              <a:t>Set Your House in Order By: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572000"/>
          </a:xfrm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sz="2800" b="1" u="sng" dirty="0">
                <a:solidFill>
                  <a:srgbClr val="FF0000"/>
                </a:solidFill>
                <a:effectLst/>
              </a:rPr>
              <a:t>Making provisions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 for your family</a:t>
            </a:r>
            <a:r>
              <a:rPr lang="en-US" sz="2800" b="1" dirty="0"/>
              <a:t>.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/>
              <a:t>1</a:t>
            </a:r>
            <a:r>
              <a:rPr lang="en-US" sz="2800" b="1" dirty="0">
                <a:effectLst/>
              </a:rPr>
              <a:t> Timothy 5:8</a:t>
            </a:r>
          </a:p>
          <a:p>
            <a:pPr lvl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Making a will. </a:t>
            </a:r>
            <a:r>
              <a:rPr lang="en-US" sz="2400" b="1" dirty="0">
                <a:effectLst/>
              </a:rPr>
              <a:t>Hebrews 9:15-17.</a:t>
            </a:r>
          </a:p>
          <a:p>
            <a:pPr eaLnBrk="1" hangingPunct="1">
              <a:buNone/>
            </a:pPr>
            <a:r>
              <a:rPr lang="en-US" sz="2800" b="1" u="sng" dirty="0">
                <a:solidFill>
                  <a:srgbClr val="FF0000"/>
                </a:solidFill>
                <a:effectLst/>
              </a:rPr>
              <a:t>Repairing broken human relations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.</a:t>
            </a:r>
          </a:p>
          <a:p>
            <a:pPr lvl="1" eaLnBrk="1" hangingPunct="1"/>
            <a:r>
              <a:rPr lang="en-US" sz="2400" b="1" dirty="0">
                <a:effectLst/>
              </a:rPr>
              <a:t>Domestic. Ephesians 5:25; 6:1-2, 4; Titus 2:4-5</a:t>
            </a:r>
          </a:p>
          <a:p>
            <a:pPr lvl="1" eaLnBrk="1" hangingPunct="1"/>
            <a:r>
              <a:rPr lang="en-US" sz="2400" b="1" dirty="0">
                <a:effectLst/>
              </a:rPr>
              <a:t>Social. Romans 13:8, 10</a:t>
            </a:r>
          </a:p>
          <a:p>
            <a:pPr lvl="1" eaLnBrk="1" hangingPunct="1"/>
            <a:r>
              <a:rPr lang="en-US" sz="2400" b="1" dirty="0">
                <a:effectLst/>
              </a:rPr>
              <a:t>Spiritual. Matthew 5:23; 18:15-17</a:t>
            </a:r>
          </a:p>
          <a:p>
            <a:pPr eaLnBrk="1" hangingPunct="1">
              <a:buNone/>
            </a:pPr>
            <a:r>
              <a:rPr lang="en-US" sz="2800" b="1" u="sng" dirty="0">
                <a:solidFill>
                  <a:srgbClr val="FF0000"/>
                </a:solidFill>
                <a:effectLst/>
              </a:rPr>
              <a:t>Doing what it takes to be right with God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!</a:t>
            </a:r>
          </a:p>
          <a:p>
            <a:pPr lvl="1" eaLnBrk="1" hangingPunct="1"/>
            <a:r>
              <a:rPr lang="en-US" sz="2400" b="1" dirty="0">
                <a:effectLst/>
              </a:rPr>
              <a:t>Sinners must obey the Gospel.</a:t>
            </a:r>
          </a:p>
          <a:p>
            <a:pPr lvl="1" eaLnBrk="1" hangingPunct="1"/>
            <a:r>
              <a:rPr lang="en-US" sz="2400" b="1" dirty="0">
                <a:effectLst/>
              </a:rPr>
              <a:t>Members of the church who have fallen away must repent, pray, confess. Acts 8:22; 1 John 1:7-9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029"/>
            <a:ext cx="8186738" cy="98982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What does setting your house in order mean to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1" y="1137500"/>
            <a:ext cx="8946037" cy="5016758"/>
          </a:xfrm>
          <a:noFill/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i="1" dirty="0"/>
              <a:t>Getting rid of the clutter.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Setting your finances in order.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Showing more affection in the home.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Getting your life back on track.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Studying the Word of God.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Praying with a purpose.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Seeking forgiveness from those you have offended.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Removing resentment.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en-US" i="1" dirty="0"/>
              <a:t>Writing your own obituary.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B2A63-33BD-0C47-82EA-BE66DC90FDA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317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577647"/>
            <a:ext cx="8186738" cy="521105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effectLst/>
              </a:rPr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2653034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effectLst/>
              </a:rPr>
              <a:t>Most People, when they die, have not set their houses in order; especially as it pertains to their relationship with God.</a:t>
            </a:r>
          </a:p>
          <a:p>
            <a:pPr eaLnBrk="1" hangingPunct="1"/>
            <a:r>
              <a:rPr lang="en-US" b="1" dirty="0">
                <a:solidFill>
                  <a:srgbClr val="FF0000"/>
                </a:solidFill>
                <a:effectLst/>
              </a:rPr>
              <a:t>Don’t make that Mistake!!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58859"/>
            <a:ext cx="7772400" cy="939681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“Set thy house in order”</a:t>
            </a:r>
            <a:br>
              <a:rPr lang="en-US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Ob</a:t>
            </a:r>
            <a:r>
              <a:rPr lang="en-US" dirty="0">
                <a:solidFill>
                  <a:schemeClr val="tx1"/>
                </a:solidFill>
                <a:effectLst/>
                <a:latin typeface="Arial Black" pitchFamily="34" charset="0"/>
              </a:rPr>
              <a:t>servations: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539430"/>
          </a:xfrm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sz="2800" u="sng" dirty="0">
                <a:solidFill>
                  <a:srgbClr val="FF0000"/>
                </a:solidFill>
                <a:effectLst/>
                <a:latin typeface="Arial Black" pitchFamily="34" charset="0"/>
              </a:rPr>
              <a:t>Life Is Uncertain</a:t>
            </a:r>
            <a:r>
              <a:rPr lang="en-US" sz="2800" dirty="0">
                <a:solidFill>
                  <a:srgbClr val="FF0000"/>
                </a:solidFill>
                <a:effectLst/>
                <a:latin typeface="Arial Black" pitchFamily="34" charset="0"/>
              </a:rPr>
              <a:t>! </a:t>
            </a:r>
            <a:r>
              <a:rPr lang="en-US" sz="2800" dirty="0">
                <a:effectLst/>
                <a:latin typeface="Arial Black" pitchFamily="34" charset="0"/>
              </a:rPr>
              <a:t>Proverbs 27:1</a:t>
            </a:r>
          </a:p>
          <a:p>
            <a:pPr eaLnBrk="1" hangingPunct="1"/>
            <a:r>
              <a:rPr lang="en-US" sz="2800" dirty="0">
                <a:latin typeface="Arial Black" pitchFamily="34" charset="0"/>
              </a:rPr>
              <a:t>Death is certain. </a:t>
            </a:r>
            <a:r>
              <a:rPr lang="en-US" sz="2800" dirty="0">
                <a:effectLst/>
                <a:latin typeface="Arial Black" pitchFamily="34" charset="0"/>
              </a:rPr>
              <a:t>Ecclesiastes 9:5, </a:t>
            </a:r>
            <a:r>
              <a:rPr lang="en-US" sz="2800" i="1" dirty="0">
                <a:effectLst/>
                <a:latin typeface="Arial Black" pitchFamily="34" charset="0"/>
              </a:rPr>
              <a:t>“the living know they shall die.”</a:t>
            </a:r>
          </a:p>
          <a:p>
            <a:pPr eaLnBrk="1" hangingPunct="1"/>
            <a:r>
              <a:rPr lang="en-US" sz="2800" dirty="0">
                <a:effectLst/>
                <a:latin typeface="Arial Black" pitchFamily="34" charset="0"/>
              </a:rPr>
              <a:t>We don’t know when. James 4:14</a:t>
            </a:r>
          </a:p>
          <a:p>
            <a:pPr eaLnBrk="1" hangingPunct="1"/>
            <a:r>
              <a:rPr lang="en-US" sz="2800" dirty="0">
                <a:effectLst/>
                <a:latin typeface="Arial Black" pitchFamily="34" charset="0"/>
              </a:rPr>
              <a:t>Judgment is sure. Hebrews 9:27</a:t>
            </a:r>
          </a:p>
          <a:p>
            <a:pPr eaLnBrk="1" hangingPunct="1"/>
            <a:r>
              <a:rPr lang="en-US" sz="2800" dirty="0">
                <a:latin typeface="Arial Black" pitchFamily="34" charset="0"/>
              </a:rPr>
              <a:t>Purpose for life. Ecclesiastes 12:13</a:t>
            </a:r>
            <a:endParaRPr lang="en-US" sz="2800" dirty="0">
              <a:effectLst/>
              <a:latin typeface="Arial Black" pitchFamily="34" charset="0"/>
            </a:endParaRPr>
          </a:p>
          <a:p>
            <a:pPr eaLnBrk="1" hangingPunct="1"/>
            <a:r>
              <a:rPr lang="en-US" sz="2800" dirty="0">
                <a:effectLst/>
                <a:latin typeface="Arial Black" pitchFamily="34" charset="0"/>
              </a:rPr>
              <a:t>We need to </a:t>
            </a:r>
            <a:r>
              <a:rPr lang="en-US" sz="2800" dirty="0">
                <a:solidFill>
                  <a:srgbClr val="FF0000"/>
                </a:solidFill>
                <a:effectLst/>
                <a:latin typeface="Arial Black" pitchFamily="34" charset="0"/>
              </a:rPr>
              <a:t>set our houses in order!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77647"/>
            <a:ext cx="8186738" cy="521105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effectLst/>
              </a:rPr>
              <a:t>Facts About Hezekiah: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182410"/>
          </a:xfrm>
          <a:solidFill>
            <a:srgbClr val="FFFFFF"/>
          </a:solidFill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sz="2800" b="1" u="sng" dirty="0">
                <a:solidFill>
                  <a:srgbClr val="FF0000"/>
                </a:solidFill>
                <a:effectLst/>
              </a:rPr>
              <a:t>King of Judah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.</a:t>
            </a:r>
            <a:r>
              <a:rPr lang="en-US" sz="2800" b="1" dirty="0">
                <a:effectLst/>
              </a:rPr>
              <a:t> 726-697 BC</a:t>
            </a:r>
          </a:p>
          <a:p>
            <a:pPr lvl="1" eaLnBrk="1" hangingPunct="1"/>
            <a:r>
              <a:rPr lang="en-US" sz="2400" b="1" dirty="0">
                <a:effectLst/>
              </a:rPr>
              <a:t>The 13</a:t>
            </a:r>
            <a:r>
              <a:rPr lang="en-US" sz="2400" b="1" baseline="30000" dirty="0">
                <a:effectLst/>
              </a:rPr>
              <a:t>th</a:t>
            </a:r>
            <a:r>
              <a:rPr lang="en-US" sz="2400" b="1" dirty="0">
                <a:effectLst/>
              </a:rPr>
              <a:t> of 20 kings. </a:t>
            </a:r>
            <a:r>
              <a:rPr lang="en-US" sz="2400" b="1" dirty="0"/>
              <a:t>1</a:t>
            </a:r>
            <a:r>
              <a:rPr lang="en-US" sz="2400" b="1" dirty="0">
                <a:effectLst/>
              </a:rPr>
              <a:t> Kings 12 - 2 Kings 25</a:t>
            </a:r>
          </a:p>
          <a:p>
            <a:pPr lvl="1" eaLnBrk="1" hangingPunct="1"/>
            <a:r>
              <a:rPr lang="en-US" sz="2400" b="1" dirty="0">
                <a:effectLst/>
              </a:rPr>
              <a:t>He was 25 years old when he began to reign</a:t>
            </a:r>
            <a:r>
              <a:rPr lang="en-US" sz="2400" b="1" dirty="0"/>
              <a:t>.</a:t>
            </a:r>
            <a:endParaRPr lang="en-US" sz="2400" b="1" dirty="0">
              <a:effectLst/>
            </a:endParaRPr>
          </a:p>
          <a:p>
            <a:pPr lvl="1" eaLnBrk="1" hangingPunct="1"/>
            <a:r>
              <a:rPr lang="en-US" sz="2400" b="1" dirty="0"/>
              <a:t>H</a:t>
            </a:r>
            <a:r>
              <a:rPr lang="en-US" sz="2400" b="1" dirty="0">
                <a:effectLst/>
              </a:rPr>
              <a:t>e reigned 29 years. 2 Kings 18:1.</a:t>
            </a:r>
          </a:p>
          <a:p>
            <a:pPr lvl="2"/>
            <a:r>
              <a:rPr lang="en-US" b="1" dirty="0"/>
              <a:t>25 + 29 = 54 when he died.</a:t>
            </a:r>
          </a:p>
          <a:p>
            <a:pPr lvl="1"/>
            <a:r>
              <a:rPr lang="en-US" sz="2400" b="1" dirty="0"/>
              <a:t>He was 39 when he received the death sentence.</a:t>
            </a:r>
            <a:endParaRPr lang="en-US" sz="2400" b="1" dirty="0">
              <a:effectLst/>
            </a:endParaRPr>
          </a:p>
          <a:p>
            <a:pPr lvl="1" eaLnBrk="1" hangingPunct="1"/>
            <a:r>
              <a:rPr lang="en-US" sz="2400" b="1" dirty="0">
                <a:effectLst/>
              </a:rPr>
              <a:t>Contemporary with Isaiah. Isaiah 1:1; 2 Kings 20:1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77647"/>
            <a:ext cx="8186738" cy="521105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effectLst/>
              </a:rPr>
              <a:t>Facts About Hezekiah: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653034"/>
          </a:xfrm>
          <a:solidFill>
            <a:srgbClr val="FFFFFF"/>
          </a:solidFill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sz="2800" b="1" u="sng" dirty="0">
                <a:solidFill>
                  <a:srgbClr val="FF0000"/>
                </a:solidFill>
                <a:effectLst/>
              </a:rPr>
              <a:t>Son of Ahaz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.</a:t>
            </a:r>
            <a:r>
              <a:rPr lang="en-US" sz="2800" b="1" dirty="0">
                <a:effectLst/>
              </a:rPr>
              <a:t> 2 Kings 16:20</a:t>
            </a:r>
            <a:r>
              <a:rPr lang="en-US" b="1" dirty="0">
                <a:effectLst/>
              </a:rPr>
              <a:t>.</a:t>
            </a:r>
          </a:p>
          <a:p>
            <a:pPr lvl="1" eaLnBrk="1" hangingPunct="1"/>
            <a:r>
              <a:rPr lang="en-US" sz="2400" b="1" dirty="0" err="1">
                <a:effectLst/>
              </a:rPr>
              <a:t>Ahaz</a:t>
            </a:r>
            <a:r>
              <a:rPr lang="en-US" sz="2400" b="1" dirty="0">
                <a:effectLst/>
              </a:rPr>
              <a:t> reigned 16 years; was evil. 2 Kings 16:2-4.</a:t>
            </a:r>
          </a:p>
          <a:p>
            <a:pPr lvl="1" eaLnBrk="1" hangingPunct="1"/>
            <a:r>
              <a:rPr lang="en-US" sz="2400" b="1" dirty="0">
                <a:effectLst/>
              </a:rPr>
              <a:t>2 Chronicles 28:19: He “</a:t>
            </a:r>
            <a:r>
              <a:rPr lang="en-US" sz="2400" b="1" i="1" dirty="0">
                <a:effectLst/>
              </a:rPr>
              <a:t>encouraged moral decline in Judah and had been continually unfaithful to the Lord”</a:t>
            </a:r>
            <a:r>
              <a:rPr lang="en-US" sz="2400" b="1" dirty="0">
                <a:effectLst/>
              </a:rPr>
              <a:t> NKJV.</a:t>
            </a:r>
          </a:p>
          <a:p>
            <a:pPr lvl="1" eaLnBrk="1" hangingPunct="1"/>
            <a:r>
              <a:rPr lang="en-US" sz="2400" b="1" dirty="0">
                <a:effectLst/>
              </a:rPr>
              <a:t>He brought ruin upon the nation!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133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77647"/>
            <a:ext cx="8186738" cy="521105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effectLst/>
              </a:rPr>
              <a:t>Facts </a:t>
            </a:r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dirty="0">
                <a:solidFill>
                  <a:schemeClr val="tx1"/>
                </a:solidFill>
                <a:effectLst/>
              </a:rPr>
              <a:t>bout Hezekiah: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51" y="1295400"/>
            <a:ext cx="9134574" cy="4173450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effectLst/>
              </a:rPr>
              <a:t>2 Kings 18:3, “</a:t>
            </a:r>
            <a:r>
              <a:rPr lang="en-US" sz="2800" b="1" i="1" dirty="0">
                <a:effectLst/>
              </a:rPr>
              <a:t>He did that which was </a:t>
            </a:r>
            <a:r>
              <a:rPr lang="en-US" sz="2800" b="1" i="1" dirty="0">
                <a:solidFill>
                  <a:srgbClr val="FF0000"/>
                </a:solidFill>
                <a:effectLst/>
              </a:rPr>
              <a:t>right </a:t>
            </a:r>
            <a:r>
              <a:rPr lang="en-US" sz="2800" b="1" dirty="0">
                <a:effectLst/>
              </a:rPr>
              <a:t>…</a:t>
            </a:r>
          </a:p>
          <a:p>
            <a:pPr eaLnBrk="1" hangingPunct="1"/>
            <a:r>
              <a:rPr lang="en-US" sz="2800" b="1" dirty="0"/>
              <a:t>His ambition (aim) was to please God, not man.</a:t>
            </a:r>
            <a:br>
              <a:rPr lang="en-US" sz="2800" b="1" dirty="0"/>
            </a:br>
            <a:r>
              <a:rPr lang="en-US" dirty="0"/>
              <a:t>2 Corinthians 5:9; Galatians 1:10; Acts 5:27-29.</a:t>
            </a:r>
          </a:p>
          <a:p>
            <a:pPr lvl="1">
              <a:buFont typeface="Arial" charset="0"/>
              <a:buChar char="•"/>
            </a:pPr>
            <a:r>
              <a:rPr lang="en-US" sz="2200" dirty="0"/>
              <a:t>He removed the high places, broke down the pillars and cut down the Asherah. 2 Kings 18:4</a:t>
            </a:r>
          </a:p>
          <a:p>
            <a:pPr lvl="1">
              <a:buFont typeface="Arial" charset="0"/>
              <a:buChar char="•"/>
            </a:pPr>
            <a:r>
              <a:rPr lang="en-US" sz="2200" dirty="0"/>
              <a:t>He broke in pieces the Nehushtan that Moses had made.</a:t>
            </a:r>
            <a:br>
              <a:rPr lang="en-US" sz="2200" dirty="0"/>
            </a:br>
            <a:r>
              <a:rPr lang="en-US" sz="2200" dirty="0"/>
              <a:t>2 Kings 18:4b</a:t>
            </a:r>
          </a:p>
          <a:p>
            <a:pPr lvl="1">
              <a:buFont typeface="Arial" charset="0"/>
              <a:buChar char="•"/>
            </a:pPr>
            <a:r>
              <a:rPr lang="en-US" sz="2200" dirty="0"/>
              <a:t>He kept the commandments of the Lord. 2 Kings 18:6</a:t>
            </a:r>
          </a:p>
          <a:p>
            <a:pPr lvl="1">
              <a:buFont typeface="Arial" charset="0"/>
              <a:buChar char="•"/>
            </a:pPr>
            <a:r>
              <a:rPr lang="en-US" sz="2200" dirty="0"/>
              <a:t>He turned to God, not man, when Sennacherib was threatening him and blaspheming God. 2 Kings 19:14-19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77647"/>
            <a:ext cx="8186738" cy="521105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effectLst/>
              </a:rPr>
              <a:t>Facts </a:t>
            </a:r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dirty="0">
                <a:solidFill>
                  <a:schemeClr val="tx1"/>
                </a:solidFill>
                <a:effectLst/>
              </a:rPr>
              <a:t>bout Hezekiah: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44403"/>
          </a:xfrm>
          <a:noFill/>
        </p:spPr>
        <p:txBody>
          <a:bodyPr>
            <a:spAutoFit/>
          </a:bodyPr>
          <a:lstStyle/>
          <a:p>
            <a:r>
              <a:rPr lang="en-US" sz="2800" b="1" dirty="0">
                <a:effectLst/>
              </a:rPr>
              <a:t>2 Kings 18:5-6</a:t>
            </a:r>
            <a:r>
              <a:rPr lang="en-US" sz="2800" dirty="0">
                <a:effectLst/>
              </a:rPr>
              <a:t>, “</a:t>
            </a:r>
            <a:r>
              <a:rPr lang="en-US" sz="2800" b="1" i="1" dirty="0">
                <a:effectLst/>
              </a:rPr>
              <a:t>He </a:t>
            </a:r>
            <a:r>
              <a:rPr lang="en-US" sz="2800" b="1" i="1" dirty="0">
                <a:solidFill>
                  <a:srgbClr val="FF0000"/>
                </a:solidFill>
                <a:effectLst/>
              </a:rPr>
              <a:t>trusted </a:t>
            </a:r>
            <a:r>
              <a:rPr lang="en-US" sz="2800" b="1" i="1" dirty="0">
                <a:effectLst/>
              </a:rPr>
              <a:t>in the Lord God of Israel</a:t>
            </a:r>
            <a:r>
              <a:rPr lang="en-US" sz="2800" i="1" dirty="0">
                <a:effectLst/>
              </a:rPr>
              <a:t>.”</a:t>
            </a:r>
          </a:p>
          <a:p>
            <a:pPr marL="400050" lvl="1" indent="0">
              <a:buNone/>
            </a:pPr>
            <a:br>
              <a:rPr lang="en-US" sz="2400" b="1" i="1" dirty="0">
                <a:effectLst/>
              </a:rPr>
            </a:br>
            <a:r>
              <a:rPr lang="en-US" b="1" dirty="0"/>
              <a:t>2 Chronicles 32:7-8</a:t>
            </a:r>
            <a:r>
              <a:rPr lang="en-US" dirty="0"/>
              <a:t>, </a:t>
            </a:r>
            <a:r>
              <a:rPr lang="en-US" i="1" dirty="0"/>
              <a:t>“</a:t>
            </a:r>
            <a:r>
              <a:rPr lang="en-US" b="1" i="1" dirty="0"/>
              <a:t>Be strong and of good courage, be not afraid nor dismayed for the king of Assyria, nor for all the multitude that is with him; for there is a greater with us than with him: with him is an arm of flesh; </a:t>
            </a:r>
            <a:r>
              <a:rPr lang="en-US" b="1" i="1" dirty="0">
                <a:solidFill>
                  <a:srgbClr val="FF0000"/>
                </a:solidFill>
              </a:rPr>
              <a:t>but with us is Jehovah our God to help us</a:t>
            </a:r>
            <a:r>
              <a:rPr lang="en-US" b="1" i="1" dirty="0"/>
              <a:t>, and to fight our battles. And the people rested themselves upon the words of Hezekiah king of Judah</a:t>
            </a:r>
            <a:r>
              <a:rPr lang="en-US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532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77647"/>
            <a:ext cx="8186738" cy="521105"/>
          </a:xfrm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effectLst/>
              </a:rPr>
              <a:t>Facts </a:t>
            </a:r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dirty="0">
                <a:solidFill>
                  <a:schemeClr val="tx1"/>
                </a:solidFill>
                <a:effectLst/>
              </a:rPr>
              <a:t>bout Hezekiah: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475071"/>
          </a:xfrm>
          <a:noFill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/>
              </a:rPr>
              <a:t>Cleansed</a:t>
            </a:r>
            <a:r>
              <a:rPr lang="en-US" sz="2800" b="1" dirty="0">
                <a:effectLst/>
              </a:rPr>
              <a:t> the temple and restored worship in Jerusalem</a:t>
            </a:r>
            <a:r>
              <a:rPr lang="en-US" sz="2800" b="1" dirty="0"/>
              <a:t>. 2 Chronicles 29:3-36</a:t>
            </a:r>
            <a:endParaRPr lang="en-US" sz="2800" b="1" dirty="0">
              <a:effectLst/>
            </a:endParaRPr>
          </a:p>
          <a:p>
            <a:pPr eaLnBrk="1" hangingPunct="1"/>
            <a:r>
              <a:rPr lang="en-US" sz="2800" b="1" dirty="0">
                <a:effectLst/>
              </a:rPr>
              <a:t>During a time of siege he 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built a tunnel </a:t>
            </a:r>
            <a:r>
              <a:rPr lang="en-US" sz="2800" b="1" dirty="0">
                <a:effectLst/>
              </a:rPr>
              <a:t>from the Gihon Spring to bring water to Jerusalem.</a:t>
            </a:r>
            <a:br>
              <a:rPr lang="en-US" sz="2800" b="1" dirty="0">
                <a:effectLst/>
              </a:rPr>
            </a:br>
            <a:r>
              <a:rPr lang="en-US" sz="2800" b="1" dirty="0">
                <a:effectLst/>
              </a:rPr>
              <a:t>2 Kings 20:20; 2 Chronicles 32:30</a:t>
            </a:r>
            <a:r>
              <a:rPr lang="en-US" sz="2800" b="1" dirty="0"/>
              <a:t>; </a:t>
            </a:r>
            <a:br>
              <a:rPr lang="en-US" sz="2800" b="1" dirty="0"/>
            </a:br>
            <a:r>
              <a:rPr lang="en-US" sz="2800" b="1" dirty="0"/>
              <a:t>cf. Isaiah 22:9-11. (</a:t>
            </a:r>
            <a:r>
              <a:rPr lang="en-US" sz="2000" b="1" dirty="0"/>
              <a:t>Cut out of solid rock; about 1700 feet long. Height varies from 3 2/3 to 11 ½ feet. Portions still remain!)</a:t>
            </a:r>
            <a:endParaRPr lang="en-US" sz="2000" b="1" dirty="0">
              <a:effectLst/>
            </a:endParaRPr>
          </a:p>
          <a:p>
            <a:pPr eaLnBrk="1" hangingPunct="1"/>
            <a:r>
              <a:rPr lang="en-US" sz="2800" b="1" dirty="0">
                <a:effectLst/>
              </a:rPr>
              <a:t>In times of crisis 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He prayed</a:t>
            </a:r>
            <a:r>
              <a:rPr lang="en-US" sz="2800" b="1" dirty="0">
                <a:effectLst/>
              </a:rPr>
              <a:t>; 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God answered</a:t>
            </a:r>
            <a:r>
              <a:rPr lang="en-US" sz="2800" b="1" dirty="0">
                <a:effectLst/>
              </a:rPr>
              <a:t>!</a:t>
            </a:r>
          </a:p>
          <a:p>
            <a:pPr lvl="1" eaLnBrk="1" hangingPunct="1"/>
            <a:r>
              <a:rPr lang="en-US" sz="2400" b="1" dirty="0">
                <a:effectLst/>
              </a:rPr>
              <a:t>2 Kings 19:14-19</a:t>
            </a:r>
          </a:p>
          <a:p>
            <a:pPr lvl="1" eaLnBrk="1" hangingPunct="1"/>
            <a:r>
              <a:rPr lang="en-US" sz="2400" b="1" dirty="0">
                <a:effectLst/>
              </a:rPr>
              <a:t>2 Kings 20:1-2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395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98722" y="539785"/>
            <a:ext cx="8775593" cy="596830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/>
                </a:solidFill>
                <a:effectLst/>
              </a:rPr>
              <a:t>But Hezekiah Was </a:t>
            </a:r>
            <a:r>
              <a:rPr lang="en-US" sz="4000" b="1" dirty="0">
                <a:solidFill>
                  <a:srgbClr val="FF0000"/>
                </a:solidFill>
                <a:effectLst/>
              </a:rPr>
              <a:t>Not </a:t>
            </a:r>
            <a:r>
              <a:rPr lang="en-US" sz="4000" b="1" dirty="0">
                <a:solidFill>
                  <a:schemeClr val="tx1"/>
                </a:solidFill>
                <a:effectLst/>
              </a:rPr>
              <a:t>Perfect!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127" y="1571625"/>
            <a:ext cx="8496300" cy="3637919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He showed the messengers from Babylon </a:t>
            </a:r>
            <a:r>
              <a:rPr lang="en-US" b="1" i="1" dirty="0">
                <a:solidFill>
                  <a:srgbClr val="FF0000"/>
                </a:solidFill>
                <a:effectLst/>
              </a:rPr>
              <a:t>“all the house of his precious things.”</a:t>
            </a:r>
            <a:r>
              <a:rPr lang="en-US" b="1" dirty="0">
                <a:effectLst/>
              </a:rPr>
              <a:t> 2 Kings 20:12-15; Isaiah 39:1-8.</a:t>
            </a:r>
          </a:p>
          <a:p>
            <a:r>
              <a:rPr lang="en-US" b="1" dirty="0">
                <a:solidFill>
                  <a:srgbClr val="FF0000"/>
                </a:solidFill>
                <a:effectLst/>
              </a:rPr>
              <a:t>Isaiah rebuked Hezekiah</a:t>
            </a:r>
            <a:r>
              <a:rPr lang="en-US" b="1" dirty="0">
                <a:effectLst/>
              </a:rPr>
              <a:t>, and informed him that his descendants would be carried to Babylon, and they would serve the king of Babylon. 2 Kings 20:16-19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7139" y="552416"/>
            <a:ext cx="9078011" cy="571567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en-US" sz="3800" b="1" dirty="0">
                <a:solidFill>
                  <a:schemeClr val="tx1"/>
                </a:solidFill>
                <a:effectLst/>
              </a:rPr>
              <a:t>Examine The Text, 2 Kings 20:1-6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14475"/>
            <a:ext cx="8991600" cy="430271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/>
              <a:t>Verse 1</a:t>
            </a:r>
            <a:r>
              <a:rPr lang="en-US" dirty="0"/>
              <a:t>, </a:t>
            </a:r>
            <a:r>
              <a:rPr lang="en-US" i="1" dirty="0"/>
              <a:t>“</a:t>
            </a:r>
            <a:r>
              <a:rPr lang="en-US" b="1" i="1" dirty="0">
                <a:solidFill>
                  <a:srgbClr val="FF0000"/>
                </a:solidFill>
                <a:effectLst/>
              </a:rPr>
              <a:t>Set thy house in order;</a:t>
            </a:r>
            <a:r>
              <a:rPr lang="en-US" b="1" i="1" dirty="0"/>
              <a:t> for thou </a:t>
            </a:r>
            <a:r>
              <a:rPr lang="en-US" b="1" i="1" dirty="0">
                <a:solidFill>
                  <a:srgbClr val="FF0000"/>
                </a:solidFill>
              </a:rPr>
              <a:t>shalt die, </a:t>
            </a:r>
            <a:r>
              <a:rPr lang="en-US" b="1" i="1" dirty="0"/>
              <a:t>and not live</a:t>
            </a:r>
            <a:r>
              <a:rPr lang="en-US" i="1" dirty="0"/>
              <a:t>.”</a:t>
            </a:r>
          </a:p>
          <a:p>
            <a:pPr eaLnBrk="1" hangingPunct="1">
              <a:defRPr/>
            </a:pPr>
            <a:r>
              <a:rPr lang="en-US" b="1" dirty="0"/>
              <a:t>Verse 2</a:t>
            </a:r>
            <a:r>
              <a:rPr lang="en-US" dirty="0"/>
              <a:t>, </a:t>
            </a:r>
            <a:r>
              <a:rPr lang="en-US" i="1" dirty="0"/>
              <a:t>“</a:t>
            </a:r>
            <a:r>
              <a:rPr lang="en-US" b="1" i="1" dirty="0"/>
              <a:t>He turned his face to the wall, and prayed</a:t>
            </a:r>
            <a:r>
              <a:rPr lang="en-US" dirty="0"/>
              <a:t>…</a:t>
            </a:r>
            <a:r>
              <a:rPr lang="en-US" i="1" dirty="0"/>
              <a:t>” </a:t>
            </a:r>
            <a:r>
              <a:rPr lang="en-US" b="1" dirty="0"/>
              <a:t>cf. Isaiah 38:2</a:t>
            </a:r>
          </a:p>
          <a:p>
            <a:pPr eaLnBrk="1" hangingPunct="1">
              <a:defRPr/>
            </a:pPr>
            <a:r>
              <a:rPr lang="en-US" b="1" dirty="0"/>
              <a:t>Verse 3, He petitioned God to</a:t>
            </a:r>
            <a:r>
              <a:rPr lang="en-US" dirty="0"/>
              <a:t> </a:t>
            </a:r>
            <a:r>
              <a:rPr lang="en-US" i="1" dirty="0"/>
              <a:t>“</a:t>
            </a:r>
            <a:r>
              <a:rPr lang="en-US" b="1" i="1" dirty="0">
                <a:solidFill>
                  <a:srgbClr val="FF0000"/>
                </a:solidFill>
              </a:rPr>
              <a:t>remember</a:t>
            </a:r>
            <a:r>
              <a:rPr lang="en-US" i="1" dirty="0"/>
              <a:t>”:</a:t>
            </a:r>
          </a:p>
          <a:p>
            <a:pPr lvl="1" eaLnBrk="1" hangingPunct="1">
              <a:defRPr/>
            </a:pPr>
            <a:r>
              <a:rPr lang="en-US" i="1" dirty="0"/>
              <a:t>“</a:t>
            </a:r>
            <a:r>
              <a:rPr lang="en-US" b="1" i="1" dirty="0"/>
              <a:t>How I walked before thee in truth</a:t>
            </a:r>
            <a:r>
              <a:rPr lang="en-US" i="1" dirty="0"/>
              <a:t>,”</a:t>
            </a:r>
          </a:p>
          <a:p>
            <a:pPr lvl="1" eaLnBrk="1" hangingPunct="1">
              <a:defRPr/>
            </a:pPr>
            <a:r>
              <a:rPr lang="en-US" i="1" dirty="0"/>
              <a:t>“</a:t>
            </a:r>
            <a:r>
              <a:rPr lang="en-US" b="1" i="1" dirty="0"/>
              <a:t>And with a perfect (loyal</a:t>
            </a:r>
            <a:r>
              <a:rPr lang="en-US" b="1" dirty="0"/>
              <a:t>, NKJV) </a:t>
            </a:r>
            <a:r>
              <a:rPr lang="en-US" b="1" i="1" dirty="0"/>
              <a:t>heart</a:t>
            </a:r>
            <a:r>
              <a:rPr lang="en-US" i="1" dirty="0"/>
              <a:t>,”</a:t>
            </a:r>
          </a:p>
          <a:p>
            <a:pPr lvl="1" eaLnBrk="1" hangingPunct="1">
              <a:defRPr/>
            </a:pPr>
            <a:r>
              <a:rPr lang="en-US" dirty="0"/>
              <a:t>“</a:t>
            </a:r>
            <a:r>
              <a:rPr lang="en-US" b="1" i="1" dirty="0"/>
              <a:t>and have done that which is good in thy sight</a:t>
            </a:r>
            <a:r>
              <a:rPr lang="en-US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42D59-E258-4380-BEBD-EE1F4E32075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8">
  <a:themeElements>
    <a:clrScheme name="Old house design template 12">
      <a:dk1>
        <a:srgbClr val="009999"/>
      </a:dk1>
      <a:lt1>
        <a:srgbClr val="BADADE"/>
      </a:lt1>
      <a:dk2>
        <a:srgbClr val="C0C0C0"/>
      </a:dk2>
      <a:lt2>
        <a:srgbClr val="3E3E5C"/>
      </a:lt2>
      <a:accent1>
        <a:srgbClr val="8FB2B3"/>
      </a:accent1>
      <a:accent2>
        <a:srgbClr val="CCCC00"/>
      </a:accent2>
      <a:accent3>
        <a:srgbClr val="D9EAEC"/>
      </a:accent3>
      <a:accent4>
        <a:srgbClr val="008282"/>
      </a:accent4>
      <a:accent5>
        <a:srgbClr val="C6D5D6"/>
      </a:accent5>
      <a:accent6>
        <a:srgbClr val="B9B900"/>
      </a:accent6>
      <a:hlink>
        <a:srgbClr val="C5FBFF"/>
      </a:hlink>
      <a:folHlink>
        <a:srgbClr val="006666"/>
      </a:folHlink>
    </a:clrScheme>
    <a:fontScheme name="Old house design template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d house design template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2">
        <a:dk1>
          <a:srgbClr val="000000"/>
        </a:dk1>
        <a:lt1>
          <a:srgbClr val="D9FFF4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E9FFF8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0E8E3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D4F2E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4">
        <a:dk1>
          <a:srgbClr val="008080"/>
        </a:dk1>
        <a:lt1>
          <a:srgbClr val="F5D9D3"/>
        </a:lt1>
        <a:dk2>
          <a:srgbClr val="DFD293"/>
        </a:dk2>
        <a:lt2>
          <a:srgbClr val="5C1F00"/>
        </a:lt2>
        <a:accent1>
          <a:srgbClr val="EDC051"/>
        </a:accent1>
        <a:accent2>
          <a:srgbClr val="BE7960"/>
        </a:accent2>
        <a:accent3>
          <a:srgbClr val="F9E9E6"/>
        </a:accent3>
        <a:accent4>
          <a:srgbClr val="006C6C"/>
        </a:accent4>
        <a:accent5>
          <a:srgbClr val="F4DCB3"/>
        </a:accent5>
        <a:accent6>
          <a:srgbClr val="AC6D56"/>
        </a:accent6>
        <a:hlink>
          <a:srgbClr val="CDFFF5"/>
        </a:hlink>
        <a:folHlink>
          <a:srgbClr val="AC84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5">
        <a:dk1>
          <a:srgbClr val="008080"/>
        </a:dk1>
        <a:lt1>
          <a:srgbClr val="B3D5D9"/>
        </a:lt1>
        <a:dk2>
          <a:srgbClr val="DFD293"/>
        </a:dk2>
        <a:lt2>
          <a:srgbClr val="5C1F00"/>
        </a:lt2>
        <a:accent1>
          <a:srgbClr val="45AFB7"/>
        </a:accent1>
        <a:accent2>
          <a:srgbClr val="BE7960"/>
        </a:accent2>
        <a:accent3>
          <a:srgbClr val="D6E7E9"/>
        </a:accent3>
        <a:accent4>
          <a:srgbClr val="006C6C"/>
        </a:accent4>
        <a:accent5>
          <a:srgbClr val="B0D4D8"/>
        </a:accent5>
        <a:accent6>
          <a:srgbClr val="AC6D56"/>
        </a:accent6>
        <a:hlink>
          <a:srgbClr val="A6EEE0"/>
        </a:hlink>
        <a:folHlink>
          <a:srgbClr val="8B6B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6">
        <a:dk1>
          <a:srgbClr val="00BCB8"/>
        </a:dk1>
        <a:lt1>
          <a:srgbClr val="12BAB6"/>
        </a:lt1>
        <a:dk2>
          <a:srgbClr val="0CE6E1"/>
        </a:dk2>
        <a:lt2>
          <a:srgbClr val="3E3E5C"/>
        </a:lt2>
        <a:accent1>
          <a:srgbClr val="B3E3E2"/>
        </a:accent1>
        <a:accent2>
          <a:srgbClr val="DCD1BC"/>
        </a:accent2>
        <a:accent3>
          <a:srgbClr val="AAD9D7"/>
        </a:accent3>
        <a:accent4>
          <a:srgbClr val="00A09D"/>
        </a:accent4>
        <a:accent5>
          <a:srgbClr val="D6EFEE"/>
        </a:accent5>
        <a:accent6>
          <a:srgbClr val="C7BDAA"/>
        </a:accent6>
        <a:hlink>
          <a:srgbClr val="269996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7">
        <a:dk1>
          <a:srgbClr val="0088CC"/>
        </a:dk1>
        <a:lt1>
          <a:srgbClr val="FFFFFF"/>
        </a:lt1>
        <a:dk2>
          <a:srgbClr val="0099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73AE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8">
        <a:dk1>
          <a:srgbClr val="CC9900"/>
        </a:dk1>
        <a:lt1>
          <a:srgbClr val="FFFFFF"/>
        </a:lt1>
        <a:dk2>
          <a:srgbClr val="996600"/>
        </a:dk2>
        <a:lt2>
          <a:srgbClr val="969696"/>
        </a:lt2>
        <a:accent1>
          <a:srgbClr val="FFFFCC"/>
        </a:accent1>
        <a:accent2>
          <a:srgbClr val="FF9966"/>
        </a:accent2>
        <a:accent3>
          <a:srgbClr val="FFFFFF"/>
        </a:accent3>
        <a:accent4>
          <a:srgbClr val="AE8200"/>
        </a:accent4>
        <a:accent5>
          <a:srgbClr val="FFFFE2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9">
        <a:dk1>
          <a:srgbClr val="003366"/>
        </a:dk1>
        <a:lt1>
          <a:srgbClr val="FFFFFF"/>
        </a:lt1>
        <a:dk2>
          <a:srgbClr val="009999"/>
        </a:dk2>
        <a:lt2>
          <a:srgbClr val="808080"/>
        </a:lt2>
        <a:accent1>
          <a:srgbClr val="8ED4D2"/>
        </a:accent1>
        <a:accent2>
          <a:srgbClr val="CCFFFF"/>
        </a:accent2>
        <a:accent3>
          <a:srgbClr val="FFFFFF"/>
        </a:accent3>
        <a:accent4>
          <a:srgbClr val="002A56"/>
        </a:accent4>
        <a:accent5>
          <a:srgbClr val="C6E6E5"/>
        </a:accent5>
        <a:accent6>
          <a:srgbClr val="B9E7E7"/>
        </a:accent6>
        <a:hlink>
          <a:srgbClr val="009999"/>
        </a:hlink>
        <a:folHlink>
          <a:srgbClr val="FFE7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10">
        <a:dk1>
          <a:srgbClr val="003366"/>
        </a:dk1>
        <a:lt1>
          <a:srgbClr val="009999"/>
        </a:lt1>
        <a:dk2>
          <a:srgbClr val="A1E9E7"/>
        </a:dk2>
        <a:lt2>
          <a:srgbClr val="003366"/>
        </a:lt2>
        <a:accent1>
          <a:srgbClr val="CDFFF0"/>
        </a:accent1>
        <a:accent2>
          <a:srgbClr val="00B000"/>
        </a:accent2>
        <a:accent3>
          <a:srgbClr val="AACACA"/>
        </a:accent3>
        <a:accent4>
          <a:srgbClr val="002A56"/>
        </a:accent4>
        <a:accent5>
          <a:srgbClr val="E3FFF6"/>
        </a:accent5>
        <a:accent6>
          <a:srgbClr val="009F00"/>
        </a:accent6>
        <a:hlink>
          <a:srgbClr val="66CCFF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11">
        <a:dk1>
          <a:srgbClr val="808080"/>
        </a:dk1>
        <a:lt1>
          <a:srgbClr val="B5B7AD"/>
        </a:lt1>
        <a:dk2>
          <a:srgbClr val="D1D1CB"/>
        </a:dk2>
        <a:lt2>
          <a:srgbClr val="777777"/>
        </a:lt2>
        <a:accent1>
          <a:srgbClr val="B6B6AE"/>
        </a:accent1>
        <a:accent2>
          <a:srgbClr val="809EA8"/>
        </a:accent2>
        <a:accent3>
          <a:srgbClr val="D7D8D3"/>
        </a:accent3>
        <a:accent4>
          <a:srgbClr val="6C6C6C"/>
        </a:accent4>
        <a:accent5>
          <a:srgbClr val="D7D7D3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12">
        <a:dk1>
          <a:srgbClr val="009999"/>
        </a:dk1>
        <a:lt1>
          <a:srgbClr val="BADADE"/>
        </a:lt1>
        <a:dk2>
          <a:srgbClr val="C0C0C0"/>
        </a:dk2>
        <a:lt2>
          <a:srgbClr val="3E3E5C"/>
        </a:lt2>
        <a:accent1>
          <a:srgbClr val="8FB2B3"/>
        </a:accent1>
        <a:accent2>
          <a:srgbClr val="CCCC00"/>
        </a:accent2>
        <a:accent3>
          <a:srgbClr val="D9EAEC"/>
        </a:accent3>
        <a:accent4>
          <a:srgbClr val="008282"/>
        </a:accent4>
        <a:accent5>
          <a:srgbClr val="C6D5D6"/>
        </a:accent5>
        <a:accent6>
          <a:srgbClr val="B9B900"/>
        </a:accent6>
        <a:hlink>
          <a:srgbClr val="C5FBFF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d house design template 13">
        <a:dk1>
          <a:srgbClr val="009999"/>
        </a:dk1>
        <a:lt1>
          <a:srgbClr val="B4DCCA"/>
        </a:lt1>
        <a:dk2>
          <a:srgbClr val="ADD7D6"/>
        </a:dk2>
        <a:lt2>
          <a:srgbClr val="336699"/>
        </a:lt2>
        <a:accent1>
          <a:srgbClr val="BAF6F5"/>
        </a:accent1>
        <a:accent2>
          <a:srgbClr val="468A4B"/>
        </a:accent2>
        <a:accent3>
          <a:srgbClr val="D6EBE1"/>
        </a:accent3>
        <a:accent4>
          <a:srgbClr val="008282"/>
        </a:accent4>
        <a:accent5>
          <a:srgbClr val="D9FAF9"/>
        </a:accent5>
        <a:accent6>
          <a:srgbClr val="3F7D43"/>
        </a:accent6>
        <a:hlink>
          <a:srgbClr val="66CCFF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1105</Words>
  <Application>Microsoft Office PowerPoint</Application>
  <PresentationFormat>On-screen Show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Abadi MT Condensed Extra Bold</vt:lpstr>
      <vt:lpstr>Arial</vt:lpstr>
      <vt:lpstr>Arial Black</vt:lpstr>
      <vt:lpstr>Calibri</vt:lpstr>
      <vt:lpstr>Theme8</vt:lpstr>
      <vt:lpstr>“Set thy house in order …”</vt:lpstr>
      <vt:lpstr>“Set thy house in order” Observations:</vt:lpstr>
      <vt:lpstr>Facts About Hezekiah:</vt:lpstr>
      <vt:lpstr>Facts About Hezekiah:</vt:lpstr>
      <vt:lpstr>Facts About Hezekiah:</vt:lpstr>
      <vt:lpstr>Facts About Hezekiah:</vt:lpstr>
      <vt:lpstr>Facts About Hezekiah:</vt:lpstr>
      <vt:lpstr>But Hezekiah Was Not Perfect!</vt:lpstr>
      <vt:lpstr>Examine The Text, 2 Kings 20:1-6</vt:lpstr>
      <vt:lpstr>Examine The Text, 2 Kings 20:1-6</vt:lpstr>
      <vt:lpstr>God Immediately Answered His Prayer 2 Kings 20:4-6; Isaiah 38:4-6</vt:lpstr>
      <vt:lpstr>Application For People Today cf. Romans 15:4</vt:lpstr>
      <vt:lpstr>Set Your House in Order By:</vt:lpstr>
      <vt:lpstr>What does setting your house in order mean to you?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Thy House In Order (2)</dc:title>
  <dc:creator>Micky Galloway</dc:creator>
  <cp:lastModifiedBy>Richard Lidh</cp:lastModifiedBy>
  <cp:revision>8</cp:revision>
  <cp:lastPrinted>2022-10-16T03:40:45Z</cp:lastPrinted>
  <dcterms:created xsi:type="dcterms:W3CDTF">2022-10-15T21:21:12Z</dcterms:created>
  <dcterms:modified xsi:type="dcterms:W3CDTF">2022-10-16T03:41:00Z</dcterms:modified>
</cp:coreProperties>
</file>